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89" r:id="rId3"/>
    <p:sldId id="290" r:id="rId4"/>
    <p:sldId id="291" r:id="rId5"/>
    <p:sldId id="292" r:id="rId6"/>
    <p:sldId id="293" r:id="rId7"/>
    <p:sldId id="294" r:id="rId8"/>
    <p:sldId id="295" r:id="rId9"/>
    <p:sldId id="296" r:id="rId10"/>
    <p:sldId id="297" r:id="rId11"/>
    <p:sldId id="298" r:id="rId12"/>
    <p:sldId id="299" r:id="rId13"/>
    <p:sldId id="300" r:id="rId14"/>
    <p:sldId id="301" r:id="rId15"/>
    <p:sldId id="302" r:id="rId16"/>
    <p:sldId id="303" r:id="rId17"/>
    <p:sldId id="304" r:id="rId18"/>
    <p:sldId id="305" r:id="rId1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1" d="100"/>
          <a:sy n="61" d="100"/>
        </p:scale>
        <p:origin x="-11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24F31E5B-8338-4189-9CA1-2CF7A43E7320}" type="datetimeFigureOut">
              <a:rPr lang="ar-IQ" smtClean="0"/>
              <a:t>01/05/1441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2661159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4F31E5B-8338-4189-9CA1-2CF7A43E7320}" type="datetimeFigureOut">
              <a:rPr lang="ar-IQ" smtClean="0"/>
              <a:t>01/05/1441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2361328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4F31E5B-8338-4189-9CA1-2CF7A43E7320}" type="datetimeFigureOut">
              <a:rPr lang="ar-IQ" smtClean="0"/>
              <a:t>01/05/1441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3443556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4F31E5B-8338-4189-9CA1-2CF7A43E7320}" type="datetimeFigureOut">
              <a:rPr lang="ar-IQ" smtClean="0"/>
              <a:t>01/05/1441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471670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4F31E5B-8338-4189-9CA1-2CF7A43E7320}" type="datetimeFigureOut">
              <a:rPr lang="ar-IQ" smtClean="0"/>
              <a:t>01/05/1441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1513074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24F31E5B-8338-4189-9CA1-2CF7A43E7320}" type="datetimeFigureOut">
              <a:rPr lang="ar-IQ" smtClean="0"/>
              <a:t>01/05/1441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2808447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24F31E5B-8338-4189-9CA1-2CF7A43E7320}" type="datetimeFigureOut">
              <a:rPr lang="ar-IQ" smtClean="0"/>
              <a:t>01/05/1441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2459717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24F31E5B-8338-4189-9CA1-2CF7A43E7320}" type="datetimeFigureOut">
              <a:rPr lang="ar-IQ" smtClean="0"/>
              <a:t>01/05/1441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819183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4F31E5B-8338-4189-9CA1-2CF7A43E7320}" type="datetimeFigureOut">
              <a:rPr lang="ar-IQ" smtClean="0"/>
              <a:t>01/05/1441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2677088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4F31E5B-8338-4189-9CA1-2CF7A43E7320}" type="datetimeFigureOut">
              <a:rPr lang="ar-IQ" smtClean="0"/>
              <a:t>01/05/1441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2676238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4F31E5B-8338-4189-9CA1-2CF7A43E7320}" type="datetimeFigureOut">
              <a:rPr lang="ar-IQ" smtClean="0"/>
              <a:t>01/05/1441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3895433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4F31E5B-8338-4189-9CA1-2CF7A43E7320}" type="datetimeFigureOut">
              <a:rPr lang="ar-IQ" smtClean="0"/>
              <a:t>01/05/1441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DBBB156-A610-44DB-B50C-FD3DDAE5106B}" type="slidenum">
              <a:rPr lang="ar-IQ" smtClean="0"/>
              <a:t>‹#›</a:t>
            </a:fld>
            <a:endParaRPr lang="ar-IQ"/>
          </a:p>
        </p:txBody>
      </p:sp>
    </p:spTree>
    <p:extLst>
      <p:ext uri="{BB962C8B-B14F-4D97-AF65-F5344CB8AC3E}">
        <p14:creationId xmlns:p14="http://schemas.microsoft.com/office/powerpoint/2010/main" val="3296785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IQ" dirty="0" smtClean="0"/>
              <a:t>م 3 / إدارة الموارد البشرية</a:t>
            </a:r>
            <a:br>
              <a:rPr lang="ar-IQ" dirty="0" smtClean="0"/>
            </a:br>
            <a:endParaRPr lang="ar-IQ" dirty="0"/>
          </a:p>
        </p:txBody>
      </p:sp>
      <p:sp>
        <p:nvSpPr>
          <p:cNvPr id="3" name="عنوان فرعي 2"/>
          <p:cNvSpPr>
            <a:spLocks noGrp="1"/>
          </p:cNvSpPr>
          <p:nvPr>
            <p:ph type="subTitle" idx="1"/>
          </p:nvPr>
        </p:nvSpPr>
        <p:spPr/>
        <p:txBody>
          <a:bodyPr/>
          <a:lstStyle/>
          <a:p>
            <a:r>
              <a:rPr lang="ar-IQ" dirty="0" smtClean="0"/>
              <a:t>إعداد: أ.م. محمود حسن جمعة</a:t>
            </a:r>
          </a:p>
          <a:p>
            <a:r>
              <a:rPr lang="ar-IQ" dirty="0" smtClean="0"/>
              <a:t>كلية الإدارة والاقتصاد- جامعة ديالى</a:t>
            </a:r>
          </a:p>
          <a:p>
            <a:endParaRPr lang="ar-IQ" dirty="0"/>
          </a:p>
        </p:txBody>
      </p:sp>
    </p:spTree>
    <p:extLst>
      <p:ext uri="{BB962C8B-B14F-4D97-AF65-F5344CB8AC3E}">
        <p14:creationId xmlns:p14="http://schemas.microsoft.com/office/powerpoint/2010/main" val="3754081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واجبات الموظف العام </a:t>
            </a:r>
          </a:p>
        </p:txBody>
      </p:sp>
      <p:sp>
        <p:nvSpPr>
          <p:cNvPr id="3" name="عنصر نائب للمحتوى 2"/>
          <p:cNvSpPr>
            <a:spLocks noGrp="1"/>
          </p:cNvSpPr>
          <p:nvPr>
            <p:ph idx="1"/>
          </p:nvPr>
        </p:nvSpPr>
        <p:spPr/>
        <p:txBody>
          <a:bodyPr>
            <a:normAutofit fontScale="77500" lnSpcReduction="20000"/>
          </a:bodyPr>
          <a:lstStyle/>
          <a:p>
            <a:pPr algn="just"/>
            <a:r>
              <a:rPr lang="ar-IQ" dirty="0"/>
              <a:t>في مقابل الحقوق التي يتمتع بها الموظف العام يجب أن يؤدي مهام معينة ضمانا لحسن سير الوظيفة العامة. ولابد من الإشارة إلى أن هذه الواجبات ليست محددة على سبيل الحصر, وإنما هي واجبات عامة ناتجة عن طبيعة الوظيفة العامة, وقد نص المشرع على الأساسية منها والتي تتمثل بالآتي: </a:t>
            </a:r>
          </a:p>
          <a:p>
            <a:pPr algn="just"/>
            <a:r>
              <a:rPr lang="ar-IQ" dirty="0" smtClean="0"/>
              <a:t>أداء </a:t>
            </a:r>
            <a:r>
              <a:rPr lang="ar-IQ" dirty="0"/>
              <a:t>العمل: الواجب الأول والجوهري الذي يلتزم به الموظف هو أن يؤدي العمل بنفسه وفي الوقت والمكان المخصصين لذلك، وهذا الواجب من النظام العام لا يجوز للموظف أن يتنازل عنه أو ينيب غيره فيه لتعلقه بقواعد الاختصاص المحددة قانونا. ويتفرع من هذا الواجب أن يقوم الموظف بالعمل بدقة وأمانة، وأن يبذل غاية جهده فيه تحقيقا للمصلحة العامة. ويلزم أن يكون عمل الموظف خلال ساعات العمل منتجا فلا يعنى هذا الواجب أن يتواجد الموظف بمقر وظيفته دون أن يؤدي عملاً، كما يجوز أن يكلف الموظف بعمل في غير الأوقات الرسمية المحددة سلفا إذا اقتضت المصلحة العامة ذلك وله أن يحصل على أجر إضافي مقابل ذلك. </a:t>
            </a:r>
          </a:p>
          <a:p>
            <a:pPr algn="just"/>
            <a:endParaRPr lang="ar-IQ" dirty="0"/>
          </a:p>
        </p:txBody>
      </p:sp>
    </p:spTree>
    <p:extLst>
      <p:ext uri="{BB962C8B-B14F-4D97-AF65-F5344CB8AC3E}">
        <p14:creationId xmlns:p14="http://schemas.microsoft.com/office/powerpoint/2010/main" val="1689088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pPr algn="just"/>
            <a:r>
              <a:rPr lang="ar-IQ" dirty="0"/>
              <a:t>طاعة الرؤساء: ويمثل واجب إطاعة المرؤوس لرؤسائه أحد الواجبات الهامة التي تقع على عاتق الموظف العام ويتوقف نجاح التنظيم الإداري على كيفية تلقي الأوامر وكيفية تنفيذها. والطاعة الرأسية مناطها السلم الإداري أو التدرج الرأسي الذي يقوم على أساس خضوع كل طبقة من الموظفين لما يعلوها من طبقات. وتتضمن سلطة الرئيس على مرؤوسيه مجموعة من الاختصاصات بعضها يتعلق بشخص المرؤوس والأخر يتعلق بأعماله. تتضمن سلطة الرئيس على أشخاص مرؤوسيه الكثير من الاختصاصات منها ما يتعلق بالحق في التعيين والاختيار وحق الرئيس في تخصيص مرؤوسيه لأعمال معينه أو نقلهم وترقيتهم وإيقاع العقوبات التأديبية عليهم. أما سلطة على أعمال مرؤوسيه فتتضمن حقه في توجيه مرؤوسيه عن طريق إصدار الأوامر والتوجيهات إليهم قبل ممارسة أعمالهم وسلطة مراقبة تنفيذهم لهذه الأعمال والتعقيب عليها، فيملك الرئيس سلطة إصدار الأوامر والتعليمات الملزمة للمرؤوسين. </a:t>
            </a:r>
          </a:p>
        </p:txBody>
      </p:sp>
    </p:spTree>
    <p:extLst>
      <p:ext uri="{BB962C8B-B14F-4D97-AF65-F5344CB8AC3E}">
        <p14:creationId xmlns:p14="http://schemas.microsoft.com/office/powerpoint/2010/main" val="1768490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pPr algn="just"/>
            <a:r>
              <a:rPr lang="ar-IQ" dirty="0"/>
              <a:t>وطاعة الموظف أمر مفروض تمليه طبيعة الوظيفة العامة وضرورة استمرارها إلا أن هذه الطاعة يجب أن تكون مقصورة على ما يتعلق بالعمل وحده ولا تمتد إلى خارجه كالحياة الخاصة للموظف إلا إذا كانت الحياة الخاصة تؤثر على أداء الموظف لعمله. ويجب أن يكون الأمر صادرا للموظف عن رؤسائه المباشرين في نفس الوزارة أو الإدارة. وللموظف أن يتجاهل الأمر الصادر إليه من موظف آخر أعلى منه درجه لكن لا تربطه به أي صله رئاسية مباشرة أو غير مباشرة. إلا أن هذه الأوامر يجب أن تكون مشروعه حتى تكون محلا للطاعة فإذا كانت غير مشروعه فالأصل أن الموظف غير ملزم بتنفيذها إلا إذا نبه رئيسه كتابة إلى أن ما أصدره إليه من أوامر تتعارض مع مبدأ المشروعية، فإذا أصر الرئيس على موقفه كتابة وطلب تنفيذ أوامره، ففي هذه الحالة يكون واجبا على الموظف التقيد بهذه التعليمات ويتحمل الرئيس المسؤولية الناتجة عن تنفيذ هذه الأوامر. </a:t>
            </a:r>
          </a:p>
        </p:txBody>
      </p:sp>
    </p:spTree>
    <p:extLst>
      <p:ext uri="{BB962C8B-B14F-4D97-AF65-F5344CB8AC3E}">
        <p14:creationId xmlns:p14="http://schemas.microsoft.com/office/powerpoint/2010/main" val="646286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pPr algn="just"/>
            <a:r>
              <a:rPr lang="ar-IQ" dirty="0"/>
              <a:t>وفي جميع الأحوال ليس للرئيس أن يكلف أحد مرؤوسيه بارتكاب جريمة وليس للمرؤوس أن يطيع الأمر الموجه إليه إذا كان يعلم انه ينطوي على ارتكاب جريمة وليس له أن يدفع بجهله للقانون بهذا الشأن، فمن حق الرئيس بل من واجبه الامتناع عن تنفيذ الأوامر التي تشكل جريمة يعاقب عليها القانون، وإلا تعرض للمسؤولية الجنائية فضلا عن مسؤوليته التأديبية. ويتفرع من واجب الطاعة التزام آخر هو احترام الموظف رؤسائه وتمسكه بآداب اللياقة في مخاطبتهم، وهذا الالتزام يحد من حرية تعبير المرؤوس عن مشاعره وأفكاره. فالموظف يجب أن يتقيد بالحدود اللازمة للمحافظة على كرامة رؤسائه وحرمة الوظيفة عندما يجد نفسه مجبرا على إبداء آرائه ومقترحاته بشأن مسألة معينه. </a:t>
            </a:r>
          </a:p>
        </p:txBody>
      </p:sp>
    </p:spTree>
    <p:extLst>
      <p:ext uri="{BB962C8B-B14F-4D97-AF65-F5344CB8AC3E}">
        <p14:creationId xmlns:p14="http://schemas.microsoft.com/office/powerpoint/2010/main" val="2494190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10000"/>
          </a:bodyPr>
          <a:lstStyle/>
          <a:p>
            <a:pPr algn="just"/>
            <a:r>
              <a:rPr lang="ar-IQ" dirty="0"/>
              <a:t>احترام القوانين واللوائح: يلتزم الموظف بواجب احترام القانون بمعناه الواسع فيشمل ذلك احترام الدستور واللوائح والتعليمات والأوامر الرأسية. أما فيما يتعلق بالمحظورات على الموظف العام فإنه يحظر على الموظف بالذات أو بالواسطة أن يقوم بأي عمل من الأعمال المحظورة أو المحرمة بمقتضى القوانين أو اللوائح أو الأنظمة المعمول بها. </a:t>
            </a:r>
            <a:r>
              <a:rPr lang="ar-IQ" dirty="0" smtClean="0"/>
              <a:t> </a:t>
            </a:r>
            <a:endParaRPr lang="ar-IQ" dirty="0"/>
          </a:p>
          <a:p>
            <a:pPr algn="just"/>
            <a:r>
              <a:rPr lang="ar-IQ" dirty="0" smtClean="0"/>
              <a:t>عدم </a:t>
            </a:r>
            <a:r>
              <a:rPr lang="ar-IQ" dirty="0"/>
              <a:t>إفشاء أسرار الوظيفة: يطلع الموظف بحكم وظيفته على أمور وأسرار يتعلق بعضها بمسائل تمس المصلحة العامة للدولة كالأسرار العسكرية والاقتصادية والسياسية وبعضها يتعلق بمصلحة الأفراد وحياتهم الخاصة. وفي الحالتين يلتزم الموظف بعدم إفشاء هذه الأسرار ويبقى هذا الالتزام ساريا حتى بعد انتهاء خدمة الموظف العام. </a:t>
            </a:r>
          </a:p>
        </p:txBody>
      </p:sp>
    </p:spTree>
    <p:extLst>
      <p:ext uri="{BB962C8B-B14F-4D97-AF65-F5344CB8AC3E}">
        <p14:creationId xmlns:p14="http://schemas.microsoft.com/office/powerpoint/2010/main" val="3571584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10000"/>
          </a:bodyPr>
          <a:lstStyle/>
          <a:p>
            <a:pPr algn="just"/>
            <a:r>
              <a:rPr lang="ar-IQ" dirty="0"/>
              <a:t>المحافظة على شرف وكرامة الوظيفة: حرصت التشريعات على عدم قصر مسؤولية الموظف على </a:t>
            </a:r>
            <a:r>
              <a:rPr lang="ar-IQ" dirty="0" smtClean="0"/>
              <a:t>الإخلال </a:t>
            </a:r>
            <a:r>
              <a:rPr lang="ar-IQ" dirty="0"/>
              <a:t>بواجباته </a:t>
            </a:r>
            <a:r>
              <a:rPr lang="ar-IQ" dirty="0" smtClean="0"/>
              <a:t>في </a:t>
            </a:r>
            <a:r>
              <a:rPr lang="ar-IQ" dirty="0"/>
              <a:t>داخل نطاق الوظيفة، إنما </a:t>
            </a:r>
            <a:r>
              <a:rPr lang="ar-IQ" dirty="0" smtClean="0"/>
              <a:t>أخذت </a:t>
            </a:r>
            <a:r>
              <a:rPr lang="ar-IQ" dirty="0"/>
              <a:t>تتدخل </a:t>
            </a:r>
            <a:r>
              <a:rPr lang="ar-IQ" dirty="0" smtClean="0"/>
              <a:t>في </a:t>
            </a:r>
            <a:r>
              <a:rPr lang="ar-IQ" dirty="0"/>
              <a:t>سلوكه وتصرفاته </a:t>
            </a:r>
            <a:r>
              <a:rPr lang="ar-IQ" dirty="0" smtClean="0"/>
              <a:t>في </a:t>
            </a:r>
            <a:r>
              <a:rPr lang="ar-IQ" dirty="0"/>
              <a:t>الحياة الخاصة والعامة لتمنع كل </a:t>
            </a:r>
            <a:r>
              <a:rPr lang="ar-IQ" dirty="0" smtClean="0"/>
              <a:t>ما يخل </a:t>
            </a:r>
            <a:r>
              <a:rPr lang="ar-IQ" dirty="0"/>
              <a:t>بشرف وكرامة الوظيفة العامة. وغاية المشرع من هذه المحظورات أن يبعد الموظف عن مواطن الشبهات والريبة وهي محظورات وردت على سبيل المثال لا الحصر. </a:t>
            </a:r>
            <a:endParaRPr lang="ar-IQ" dirty="0" smtClean="0"/>
          </a:p>
          <a:p>
            <a:pPr algn="just"/>
            <a:r>
              <a:rPr lang="ar-IQ" dirty="0" smtClean="0"/>
              <a:t>عدم جواز الجمع بين الوظيفة وأي عمل آخر: حفاظا على نشاط الموظف وأداء عمله بدقه وكفائه حظر المشرع في قانون الخدمة المدنية الجمع بين الوظيفة وأي عمل إلا في الأحوال التي يجوز فيها لذوي المؤهلات المهنية والعلمية مزاولة هذه المهن في غير أوقات العمل الرسمي.</a:t>
            </a:r>
          </a:p>
          <a:p>
            <a:pPr algn="just"/>
            <a:endParaRPr lang="ar-IQ" dirty="0"/>
          </a:p>
        </p:txBody>
      </p:sp>
    </p:spTree>
    <p:extLst>
      <p:ext uri="{BB962C8B-B14F-4D97-AF65-F5344CB8AC3E}">
        <p14:creationId xmlns:p14="http://schemas.microsoft.com/office/powerpoint/2010/main" val="2709640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سلوكيات الموظف العام</a:t>
            </a:r>
          </a:p>
        </p:txBody>
      </p:sp>
      <p:sp>
        <p:nvSpPr>
          <p:cNvPr id="3" name="عنصر نائب للمحتوى 2"/>
          <p:cNvSpPr>
            <a:spLocks noGrp="1"/>
          </p:cNvSpPr>
          <p:nvPr>
            <p:ph idx="1"/>
          </p:nvPr>
        </p:nvSpPr>
        <p:spPr/>
        <p:txBody>
          <a:bodyPr>
            <a:normAutofit lnSpcReduction="10000"/>
          </a:bodyPr>
          <a:lstStyle/>
          <a:p>
            <a:pPr algn="just"/>
            <a:r>
              <a:rPr lang="ar-IQ" dirty="0"/>
              <a:t> إن السلوك التنظيمي هو السلوك الذي يمارسه الموظفون داخل البيئات التنظيمية خلال ساعات الدوام الرسمي. لذا فإن السلوك التنظيمي هو سلوك إنساني إلا أنه محكوم أو متأثر بالأنظمة واللوائح والتعليمات المقرة من قبل المنظمات. كما أنه يتأثر بالثقافة التنظيمية للمنظمة حيث تؤثر سلوكيات المديرين والمشرفين ومتخذي القرارات في توجيه وتعديل وتغيير سلوكيات الموظفين. وهناك سلوكيات محمودة ومرغوبة للموظف العام خلال مزاولته لمهامه الوظيفية داخل الجهاز الذي يعمل به. وبالمقابل هناك سلوكيات مذمومة وغير مقبولة منه نذكر منها ما يأتي:</a:t>
            </a:r>
          </a:p>
        </p:txBody>
      </p:sp>
    </p:spTree>
    <p:extLst>
      <p:ext uri="{BB962C8B-B14F-4D97-AF65-F5344CB8AC3E}">
        <p14:creationId xmlns:p14="http://schemas.microsoft.com/office/powerpoint/2010/main" val="10036475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pPr algn="just"/>
            <a:r>
              <a:rPr lang="ar-IQ" dirty="0"/>
              <a:t>أولا: سلوكيات الموظف المحمودة: هي مجموعة من القيم والمبادئ والقواعد المرغوبة في التعامل داخل البيئة التنظيمية. كما تشمل المعايير الأخلاقية والسلوكية التي يجب على الموظف العام أن يتقيد ويلتزم بها، وتشمل ما يأتي:</a:t>
            </a:r>
          </a:p>
          <a:p>
            <a:pPr algn="just"/>
            <a:r>
              <a:rPr lang="ar-IQ" dirty="0"/>
              <a:t>1-	الأمانة.</a:t>
            </a:r>
          </a:p>
          <a:p>
            <a:pPr algn="just"/>
            <a:r>
              <a:rPr lang="ar-IQ" dirty="0"/>
              <a:t>2-	الإخلاص.</a:t>
            </a:r>
          </a:p>
          <a:p>
            <a:pPr algn="just"/>
            <a:r>
              <a:rPr lang="ar-IQ" dirty="0"/>
              <a:t>3-	إتقان العمل.</a:t>
            </a:r>
          </a:p>
          <a:p>
            <a:pPr algn="just"/>
            <a:r>
              <a:rPr lang="ar-IQ" dirty="0"/>
              <a:t>4-	التفرغ للعمل الوظيفي.</a:t>
            </a:r>
          </a:p>
          <a:p>
            <a:pPr algn="just"/>
            <a:r>
              <a:rPr lang="ar-IQ" dirty="0"/>
              <a:t>5-	تطبيق الأنظمة واللوائح.</a:t>
            </a:r>
          </a:p>
          <a:p>
            <a:pPr algn="just"/>
            <a:r>
              <a:rPr lang="ar-IQ" dirty="0"/>
              <a:t>6-	احترام وطاعة الرؤساء.</a:t>
            </a:r>
          </a:p>
          <a:p>
            <a:pPr algn="just"/>
            <a:r>
              <a:rPr lang="ar-IQ" dirty="0"/>
              <a:t>7-	المحافظة على المال العام.</a:t>
            </a:r>
          </a:p>
          <a:p>
            <a:pPr algn="just"/>
            <a:r>
              <a:rPr lang="ar-IQ" dirty="0"/>
              <a:t>8-	الترفع عما يخل بشرف الوظيفة والكرامة.</a:t>
            </a:r>
          </a:p>
          <a:p>
            <a:pPr algn="just"/>
            <a:r>
              <a:rPr lang="ar-IQ" dirty="0"/>
              <a:t>9-	مراعاة آداب اللياقة في التعامل مع الآخرين.</a:t>
            </a:r>
          </a:p>
          <a:p>
            <a:pPr algn="just"/>
            <a:endParaRPr lang="ar-IQ" dirty="0"/>
          </a:p>
        </p:txBody>
      </p:sp>
    </p:spTree>
    <p:extLst>
      <p:ext uri="{BB962C8B-B14F-4D97-AF65-F5344CB8AC3E}">
        <p14:creationId xmlns:p14="http://schemas.microsoft.com/office/powerpoint/2010/main" val="815935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pPr algn="just"/>
            <a:r>
              <a:rPr lang="ar-IQ" dirty="0"/>
              <a:t>ثانيا: سلوكيات الموظف المذمومة: هي مجموعة من السلوكيات المذمومة وغير المرغوب بها في التعامل داخل البيئة التنظيمية لمخالفتها الأنظمة واللوائح أو القيم الأخلاقية السوية  التي يجب على الموظف العام الابتعاد عنها، وتشمل ما يأتي:</a:t>
            </a:r>
          </a:p>
          <a:p>
            <a:pPr algn="just"/>
            <a:r>
              <a:rPr lang="ar-IQ" dirty="0"/>
              <a:t>1-	الرشوة.</a:t>
            </a:r>
          </a:p>
          <a:p>
            <a:pPr algn="just"/>
            <a:r>
              <a:rPr lang="ar-IQ" dirty="0"/>
              <a:t>2-	الواسطة.</a:t>
            </a:r>
          </a:p>
          <a:p>
            <a:pPr algn="just"/>
            <a:r>
              <a:rPr lang="ar-IQ" dirty="0"/>
              <a:t>3-	الاختلاس.</a:t>
            </a:r>
          </a:p>
          <a:p>
            <a:pPr algn="just"/>
            <a:r>
              <a:rPr lang="ar-IQ" dirty="0"/>
              <a:t>4-	التزوير.</a:t>
            </a:r>
          </a:p>
          <a:p>
            <a:pPr algn="just"/>
            <a:r>
              <a:rPr lang="ar-IQ" dirty="0"/>
              <a:t>5-	قبول الهدايا والإكراميات.</a:t>
            </a:r>
          </a:p>
          <a:p>
            <a:pPr algn="just"/>
            <a:r>
              <a:rPr lang="ar-IQ" dirty="0"/>
              <a:t>6-	عدم المحافظة على سرية العمل.</a:t>
            </a:r>
          </a:p>
          <a:p>
            <a:pPr algn="just"/>
            <a:r>
              <a:rPr lang="ar-IQ" dirty="0"/>
              <a:t>7-	ممارسة بعض الأنشطة التجارية.</a:t>
            </a:r>
          </a:p>
          <a:p>
            <a:pPr algn="just"/>
            <a:r>
              <a:rPr lang="ar-IQ" dirty="0"/>
              <a:t>8-	إساءة استخدام السلطة أو استغلال النفوذ.</a:t>
            </a:r>
          </a:p>
          <a:p>
            <a:pPr algn="just"/>
            <a:endParaRPr lang="ar-IQ" dirty="0"/>
          </a:p>
        </p:txBody>
      </p:sp>
    </p:spTree>
    <p:extLst>
      <p:ext uri="{BB962C8B-B14F-4D97-AF65-F5344CB8AC3E}">
        <p14:creationId xmlns:p14="http://schemas.microsoft.com/office/powerpoint/2010/main" val="3084468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sz="4000" dirty="0"/>
              <a:t/>
            </a:r>
            <a:br>
              <a:rPr lang="ar-IQ" sz="4000" dirty="0"/>
            </a:br>
            <a:r>
              <a:rPr lang="ar-IQ" sz="4000" dirty="0"/>
              <a:t>موظف الخدمة المدنية واجباته وحقوقه</a:t>
            </a:r>
            <a:r>
              <a:rPr lang="ar-IQ" dirty="0"/>
              <a:t/>
            </a:r>
            <a:br>
              <a:rPr lang="ar-IQ" dirty="0"/>
            </a:br>
            <a:endParaRPr lang="ar-IQ" dirty="0"/>
          </a:p>
        </p:txBody>
      </p:sp>
      <p:sp>
        <p:nvSpPr>
          <p:cNvPr id="3" name="عنصر نائب للمحتوى 2"/>
          <p:cNvSpPr>
            <a:spLocks noGrp="1"/>
          </p:cNvSpPr>
          <p:nvPr>
            <p:ph idx="1"/>
          </p:nvPr>
        </p:nvSpPr>
        <p:spPr/>
        <p:txBody>
          <a:bodyPr/>
          <a:lstStyle/>
          <a:p>
            <a:pPr algn="just"/>
            <a:r>
              <a:rPr lang="ar-IQ" dirty="0"/>
              <a:t>يعرف الموظف العام بأنه كل شخص يساهم في خدمة مرفق عام تديره الدولة أو أحد أشخاص القانون العام. ومن أهم الشروط الواجب توفرها في الموظف العام أن يكون حسن السيرة والسلوك. وقد حددت الأنظمة السن الدنيا للموظف العام بثماني  عشرة  سنة وسن التقاعد بستين سنة. ويجوز تمديد خدمة الموظف العام خمس سنوات بقرار من الوزير المختص. </a:t>
            </a:r>
          </a:p>
        </p:txBody>
      </p:sp>
    </p:spTree>
    <p:extLst>
      <p:ext uri="{BB962C8B-B14F-4D97-AF65-F5344CB8AC3E}">
        <p14:creationId xmlns:p14="http://schemas.microsoft.com/office/powerpoint/2010/main" val="3382892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حقوق الموظف العام</a:t>
            </a:r>
          </a:p>
        </p:txBody>
      </p:sp>
      <p:sp>
        <p:nvSpPr>
          <p:cNvPr id="3" name="عنصر نائب للمحتوى 2"/>
          <p:cNvSpPr>
            <a:spLocks noGrp="1"/>
          </p:cNvSpPr>
          <p:nvPr>
            <p:ph idx="1"/>
          </p:nvPr>
        </p:nvSpPr>
        <p:spPr/>
        <p:txBody>
          <a:bodyPr/>
          <a:lstStyle/>
          <a:p>
            <a:pPr algn="just"/>
            <a:r>
              <a:rPr lang="ar-IQ" dirty="0"/>
              <a:t>ينقسم الموظفون في بيئة العمل إلى مجموعتين كبيرتين هما: مجموعة المديرين (المشرفين) ومجموعة الموظفين التنفيذيين (رؤساء ومرؤوسين). ولا شك أن لكل مجموعة مهام محددة حيث تتركز مهام المديرين في الإشراف والمتابعة والتقييم ووضع الأهداف واتخاذ القرارات ورسم الخطط وغيرها. كما تتركز مهام المرؤوسين في تنفيذ المهام الموكلة لهم من قبل رؤسائهم. وقد حددت الأنظمة واللوائح حقوقا للموظفين سواء كانوا رؤساء أو مرؤوسين خلال ممارستهم مهامهم الوظيفية نورد منها ما يأتي:</a:t>
            </a:r>
          </a:p>
        </p:txBody>
      </p:sp>
    </p:spTree>
    <p:extLst>
      <p:ext uri="{BB962C8B-B14F-4D97-AF65-F5344CB8AC3E}">
        <p14:creationId xmlns:p14="http://schemas.microsoft.com/office/powerpoint/2010/main" val="4235172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pPr algn="just"/>
            <a:r>
              <a:rPr lang="ar-IQ" dirty="0" smtClean="0"/>
              <a:t>1- </a:t>
            </a:r>
            <a:r>
              <a:rPr lang="ar-IQ" dirty="0"/>
              <a:t>حقوق نفسية: من أهم الحقوق النفسية للموظف العام أن يعامل معاملة إنسانية دون تهميش أو مضايقة أو اضطهاد.. وللموظف العام حق التفكير والتطوير والإبداع في مجال عمله وتقديم المقترحات التي يراها مناسبة إلى رؤسائه لدراستها والاستفادة منها. كما أن له أيضا حق سلطة تنفيذ الأعمال المكلف بها دون غيره. وتجدر الإشارة إلى أن العدالة والمساواة بين الموظفين شرطان أساسيان في التعامل داخل البيئة التنظيمية.</a:t>
            </a:r>
          </a:p>
          <a:p>
            <a:pPr algn="just"/>
            <a:r>
              <a:rPr lang="ar-IQ" dirty="0"/>
              <a:t>2- حقوق اجتماعية: للموظف العام حق تكوين صداقات مع بعض الموظفين وتكوين علاقات اجتماعية داخل البيئة التنظيمية وخارجها. وليس محظورا على الموظف العام أن يتبادل التهاني والتبريكات المكتوبة أو الشفوية في مواسم الأعياد والمناسبات. كما يمكن للموظف العام أن يتبادل أطراف الحديث حول بعض الموضوعات الاجتماعية أو أخبار المنظمة التي يعمل بها على أن لا تطغى هذه الأحاديث على الأداء أو تأخذ شكلاً مغايرا عن العادة المألوفة.</a:t>
            </a:r>
          </a:p>
          <a:p>
            <a:pPr algn="just"/>
            <a:endParaRPr lang="ar-IQ" dirty="0"/>
          </a:p>
        </p:txBody>
      </p:sp>
    </p:spTree>
    <p:extLst>
      <p:ext uri="{BB962C8B-B14F-4D97-AF65-F5344CB8AC3E}">
        <p14:creationId xmlns:p14="http://schemas.microsoft.com/office/powerpoint/2010/main" val="3208353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pPr algn="just"/>
            <a:r>
              <a:rPr lang="ar-IQ" dirty="0" smtClean="0"/>
              <a:t>3- حقوق </a:t>
            </a:r>
            <a:r>
              <a:rPr lang="ar-IQ" dirty="0"/>
              <a:t>بيئية: يجب أن يعمل الموظف العام في بيئة تنظيمية مناسبة تتوفر فيها الإضاءة والتهوية والتكييف. ويجب أن تتوفر في البيئة التنظيمية أيضا شروط الأمن والسلامة من المخاطر أو الإصابة بالأمراض والتلوث. ومن أهم المنافع التي يجب توفيرها في البيئة التنظيمية المطاعم ودورات المياه والإسعافات الأولية وغيرها.</a:t>
            </a:r>
          </a:p>
          <a:p>
            <a:pPr algn="just"/>
            <a:r>
              <a:rPr lang="ar-IQ" dirty="0"/>
              <a:t>4- حقوق مادية: الموظف العام يعمل مقابل حصوله على مزايا مادية ومعنوية حددتها الأنظمة واللوائح فينبغي حصوله عليها في أوقاتها المحددة ما لم يصدر قرار يخالف المعمول به. ومن أهم الحقوق المادية الرواتب الشهرية والمكافآت والعلاوات. كما أن من حق الموظف حصوله على الترقية والنمو الوظيفي داخل الجهة التي يعمل بها إذا توفرت فيه الشروط المناسبة. ومن الحقوق المادية الرواتب التقاعدية أو التعويضات عند ترك العمل أو الإصابات التي تقع بسبب العمل سواء بالوفاة أو العجز الكلي أو الجزئي.</a:t>
            </a:r>
          </a:p>
          <a:p>
            <a:pPr algn="just"/>
            <a:endParaRPr lang="ar-IQ" dirty="0"/>
          </a:p>
        </p:txBody>
      </p:sp>
    </p:spTree>
    <p:extLst>
      <p:ext uri="{BB962C8B-B14F-4D97-AF65-F5344CB8AC3E}">
        <p14:creationId xmlns:p14="http://schemas.microsoft.com/office/powerpoint/2010/main" val="2922241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IQ" dirty="0"/>
              <a:t>ويمكن للموظف العام في حالة وقوع مظلمة عليه ولم ينصفه الجهاز الذي يعمل به أو من غيره من الأجهزة ذات العلاقة أن يرفع أمره إلى المحكمة الإدارية الذي بدوره يقوم بدراسة القضية من جميع جوانبها ويصدر حكما قضائيا بشأنها.</a:t>
            </a:r>
          </a:p>
          <a:p>
            <a:pPr algn="just"/>
            <a:r>
              <a:rPr lang="ar-IQ" dirty="0"/>
              <a:t>   تأمينا لفاعلية الوظيفة العامة ولتوفير الاطمئنان للموظف العام فقد حدد المشرع جملة من الحقوق التي يجب أن يتمتع بها الموظف منها ما هو ذي طبيعة مالية ومنها ما هو ذي طبيعة أدبية, منها: </a:t>
            </a:r>
          </a:p>
          <a:p>
            <a:pPr algn="just"/>
            <a:endParaRPr lang="ar-IQ" dirty="0"/>
          </a:p>
        </p:txBody>
      </p:sp>
    </p:spTree>
    <p:extLst>
      <p:ext uri="{BB962C8B-B14F-4D97-AF65-F5344CB8AC3E}">
        <p14:creationId xmlns:p14="http://schemas.microsoft.com/office/powerpoint/2010/main" val="1479755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pPr algn="just"/>
            <a:r>
              <a:rPr lang="ar-IQ" dirty="0"/>
              <a:t>المرتب وملحقاته: يقصد بالمرتب المبلغ المالي الذي يتقاضاه الموظف شهريا نظير القيام بمهام وظيفته، ويحض ويدخل ضمن معنى المرتب كافة المزايا المالية الأخرى الملحقة به كالمرتب الإضافي وبدل السفر والإقامة وعلاوة السكن والعلاوات الأخرى. ويعد حق الموظف في تقاضي المرتب أهم حقوق الموظف لأنه السبب الرئيس في التحاقه بالوظيفة غالبا، ولأهميته تلك فقد أضفى عليه المشرع حماية خاصة, فمن جهة تختص دوائر القضاء الإداري دون غيرها في نظر المنازعات المتعلقة بالمرتبات التي يتقاضاه الموظفون. </a:t>
            </a:r>
          </a:p>
          <a:p>
            <a:pPr algn="just"/>
            <a:r>
              <a:rPr lang="ar-IQ" dirty="0"/>
              <a:t>أما العلاوات فيمكن تقسيمها إلى نوعين: </a:t>
            </a:r>
          </a:p>
          <a:p>
            <a:pPr algn="just"/>
            <a:r>
              <a:rPr lang="ar-IQ" dirty="0"/>
              <a:t>أ- العلاوات الدورية: وتمنح للموظف سنويا اعتبارا من أول الشهر التالي لانقضاء سنة من تاريخ التعيين أو من العلاوة السنوية السابقة.  </a:t>
            </a:r>
          </a:p>
          <a:p>
            <a:pPr algn="just"/>
            <a:r>
              <a:rPr lang="ar-IQ" dirty="0"/>
              <a:t>ب- العلاوة التشجيعية: أجاز المشرع منح الموظف مكافأة تشجيعا على بذل أقصى قدر ممكن من الجهد في العمل تعادل العلاوة الدورية المقررة له و لا يؤثر منح هذه العلاوة على منح العلاوة الدورية في موعدها السنوي. </a:t>
            </a:r>
          </a:p>
          <a:p>
            <a:pPr algn="just"/>
            <a:endParaRPr lang="ar-IQ" dirty="0"/>
          </a:p>
        </p:txBody>
      </p:sp>
    </p:spTree>
    <p:extLst>
      <p:ext uri="{BB962C8B-B14F-4D97-AF65-F5344CB8AC3E}">
        <p14:creationId xmlns:p14="http://schemas.microsoft.com/office/powerpoint/2010/main" val="2386715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pPr algn="just"/>
            <a:r>
              <a:rPr lang="ar-IQ" dirty="0"/>
              <a:t>الترقية: يقصد بالترقية كل ما يطرأ على الموظف من تغيير في مركزه القانوني يكون من شأنه تقديمه وتميزه عن أقرانه. والترقية تحقق للموظف مزايا مادية ومعنوية فهي تفسح المجال للموظف في الوصول إلى المناصب العليا فيحقق بذلك طموحه في الحصول على درجة مالية أكبر واختصاصات أكثر أهمية. </a:t>
            </a:r>
          </a:p>
          <a:p>
            <a:pPr algn="just"/>
            <a:r>
              <a:rPr lang="ar-IQ" dirty="0"/>
              <a:t>3- الإجـازات: كل موظف لابد له من الراحة من عناء العمل لتجديد نشاطه، كما أن ظروفه الصحية والاجتماعية قد تضطره لطلب الإجازة. كما أن المصلحة العامة تقتضي في كثير من الأحيان منح الموظف فترة من الراحة ليعود بعدها نشيطا وكفوءً لممارسة عمله. وتقسم الإجازات </a:t>
            </a:r>
            <a:r>
              <a:rPr lang="ar-IQ" dirty="0" err="1"/>
              <a:t>الى</a:t>
            </a:r>
            <a:r>
              <a:rPr lang="ar-IQ" dirty="0"/>
              <a:t>:</a:t>
            </a:r>
          </a:p>
          <a:p>
            <a:pPr algn="just"/>
            <a:r>
              <a:rPr lang="ar-IQ" dirty="0" smtClean="0"/>
              <a:t>الإجازة </a:t>
            </a:r>
            <a:r>
              <a:rPr lang="ar-IQ" dirty="0"/>
              <a:t>السنوية: وهي الإجازة التي تتقرر سنويا من أجل الراحة من عناء العمل ولتجديد نشاط الموظف مما ينعكس على كفاءته في تأدية وظيفته. </a:t>
            </a:r>
          </a:p>
          <a:p>
            <a:pPr algn="just"/>
            <a:endParaRPr lang="ar-IQ" dirty="0"/>
          </a:p>
        </p:txBody>
      </p:sp>
    </p:spTree>
    <p:extLst>
      <p:ext uri="{BB962C8B-B14F-4D97-AF65-F5344CB8AC3E}">
        <p14:creationId xmlns:p14="http://schemas.microsoft.com/office/powerpoint/2010/main" val="2568044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algn="just"/>
            <a:r>
              <a:rPr lang="ar-IQ" dirty="0"/>
              <a:t>الإجازات الطارئة: الإجازات الطارئة أو العارضة كما تسمى أحيانا هي تلك التي ينقطع فيها الموظف عن عمله لأسباب تمليها عليه الضرورات, ويجب أن يستأذن الموظف رؤسائه للترخيص له بالغياب. </a:t>
            </a:r>
          </a:p>
          <a:p>
            <a:pPr algn="just"/>
            <a:r>
              <a:rPr lang="ar-IQ" dirty="0" smtClean="0"/>
              <a:t>الإجازة </a:t>
            </a:r>
            <a:r>
              <a:rPr lang="ar-IQ" dirty="0"/>
              <a:t>المرضية: من المهم الحفاظ على صحة الموظف العام ليتمكن من القيام بمهامه الوظيفية على أكمل وجه، وعلى ذلك كان من الواجب على المشرع أن يوفر العناية اللازمة للموظف من خلال منحه إجازة إذا لحق به مرض يحول دون قيامه بعمله على الوجه المطلوب. </a:t>
            </a:r>
          </a:p>
          <a:p>
            <a:pPr algn="just"/>
            <a:endParaRPr lang="ar-IQ" dirty="0"/>
          </a:p>
        </p:txBody>
      </p:sp>
    </p:spTree>
    <p:extLst>
      <p:ext uri="{BB962C8B-B14F-4D97-AF65-F5344CB8AC3E}">
        <p14:creationId xmlns:p14="http://schemas.microsoft.com/office/powerpoint/2010/main" val="259664422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1798</Words>
  <Application>Microsoft Office PowerPoint</Application>
  <PresentationFormat>عرض على الشاشة (3:4)‏</PresentationFormat>
  <Paragraphs>53</Paragraphs>
  <Slides>18</Slides>
  <Notes>0</Notes>
  <HiddenSlides>0</HiddenSlides>
  <MMClips>0</MMClips>
  <ScaleCrop>false</ScaleCrop>
  <HeadingPairs>
    <vt:vector size="4" baseType="variant">
      <vt:variant>
        <vt:lpstr>نسق</vt:lpstr>
      </vt:variant>
      <vt:variant>
        <vt:i4>1</vt:i4>
      </vt:variant>
      <vt:variant>
        <vt:lpstr>عناوين الشرائح</vt:lpstr>
      </vt:variant>
      <vt:variant>
        <vt:i4>18</vt:i4>
      </vt:variant>
    </vt:vector>
  </HeadingPairs>
  <TitlesOfParts>
    <vt:vector size="19" baseType="lpstr">
      <vt:lpstr>نسق Office</vt:lpstr>
      <vt:lpstr>م 3 / إدارة الموارد البشرية </vt:lpstr>
      <vt:lpstr> موظف الخدمة المدنية واجباته وحقوقه </vt:lpstr>
      <vt:lpstr>حقوق الموظف العام</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واجبات الموظف العام </vt:lpstr>
      <vt:lpstr>عرض تقديمي في PowerPoint</vt:lpstr>
      <vt:lpstr>عرض تقديمي في PowerPoint</vt:lpstr>
      <vt:lpstr>عرض تقديمي في PowerPoint</vt:lpstr>
      <vt:lpstr>عرض تقديمي في PowerPoint</vt:lpstr>
      <vt:lpstr>عرض تقديمي في PowerPoint</vt:lpstr>
      <vt:lpstr>سلوكيات الموظف العام</vt:lpstr>
      <vt:lpstr>عرض تقديمي في PowerPoint</vt:lpstr>
      <vt:lpstr>عرض تقديمي في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مادة إدارة الموارد البشرية لطلبة المرحلة الثانية - قسم الإدارة العامة </dc:title>
  <dc:creator>mhamed</dc:creator>
  <cp:lastModifiedBy>mhamed</cp:lastModifiedBy>
  <cp:revision>85</cp:revision>
  <dcterms:created xsi:type="dcterms:W3CDTF">2018-09-05T12:40:29Z</dcterms:created>
  <dcterms:modified xsi:type="dcterms:W3CDTF">2019-12-27T12:03:01Z</dcterms:modified>
</cp:coreProperties>
</file>